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1"/>
  </p:notesMasterIdLst>
  <p:sldIdLst>
    <p:sldId id="268" r:id="rId2"/>
    <p:sldId id="259" r:id="rId3"/>
    <p:sldId id="257" r:id="rId4"/>
    <p:sldId id="266" r:id="rId5"/>
    <p:sldId id="260" r:id="rId6"/>
    <p:sldId id="265" r:id="rId7"/>
    <p:sldId id="258" r:id="rId8"/>
    <p:sldId id="264" r:id="rId9"/>
    <p:sldId id="270" r:id="rId10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8"/>
        <p:sld r:id="rId9"/>
        <p:sld r:id="rId5"/>
        <p:sld r:id="rId7"/>
        <p:sld r:id="rId2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113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5;&#1080;&#1075;&#1072;1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96031521239712"/>
          <c:y val="7.580136676860616E-2"/>
          <c:w val="0.52173512685914269"/>
          <c:h val="0.7982250656167978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2011</a:t>
                    </a:r>
                    <a:endParaRPr lang="en-US" sz="1200" b="1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годы</c:v>
              </c:pt>
            </c:strLit>
          </c:cat>
          <c:val>
            <c:numRef>
              <c:f>Лист1!$C$6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1"/>
          <c:tx>
            <c:strRef>
              <c:f>Лист1!$D$5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2012</a:t>
                    </a:r>
                    <a:endParaRPr lang="en-US" sz="1200" b="1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годы</c:v>
              </c:pt>
            </c:strLit>
          </c:cat>
          <c:val>
            <c:numRef>
              <c:f>Лист1!$D$6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30799360"/>
        <c:axId val="30800896"/>
      </c:barChart>
      <c:catAx>
        <c:axId val="30799360"/>
        <c:scaling>
          <c:orientation val="minMax"/>
        </c:scaling>
        <c:axPos val="b"/>
        <c:tickLblPos val="nextTo"/>
        <c:crossAx val="30800896"/>
        <c:crosses val="autoZero"/>
        <c:auto val="1"/>
        <c:lblAlgn val="ctr"/>
        <c:lblOffset val="100"/>
      </c:catAx>
      <c:valAx>
        <c:axId val="30800896"/>
        <c:scaling>
          <c:orientation val="minMax"/>
          <c:max val="4"/>
          <c:min val="0"/>
        </c:scaling>
        <c:axPos val="l"/>
        <c:numFmt formatCode="General" sourceLinked="1"/>
        <c:tickLblPos val="nextTo"/>
        <c:crossAx val="30799360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674812484074142"/>
          <c:y val="5.8372294857078913E-2"/>
          <c:w val="0.52173512685914269"/>
          <c:h val="0.7982250656167978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2011</a:t>
                    </a:r>
                    <a:endParaRPr lang="en-US" sz="1200" b="1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годы</c:v>
              </c:pt>
            </c:strLit>
          </c:cat>
          <c:val>
            <c:numRef>
              <c:f>Лист1!$G$6</c:f>
              <c:numCache>
                <c:formatCode>General</c:formatCode>
                <c:ptCount val="1"/>
                <c:pt idx="0">
                  <c:v>61.9</c:v>
                </c:pt>
              </c:numCache>
            </c:numRef>
          </c:val>
        </c:ser>
        <c:ser>
          <c:idx val="2"/>
          <c:order val="1"/>
          <c:tx>
            <c:strRef>
              <c:f>Лист1!$D$5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2012</a:t>
                    </a:r>
                    <a:endParaRPr lang="en-US" sz="1200" b="1">
                      <a:solidFill>
                        <a:schemeClr val="tx2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годы</c:v>
              </c:pt>
            </c:strLit>
          </c:cat>
          <c:val>
            <c:numRef>
              <c:f>Лист1!$H$6</c:f>
              <c:numCache>
                <c:formatCode>General</c:formatCode>
                <c:ptCount val="1"/>
                <c:pt idx="0">
                  <c:v>57.9</c:v>
                </c:pt>
              </c:numCache>
            </c:numRef>
          </c:val>
        </c:ser>
        <c:axId val="30818304"/>
        <c:axId val="30819840"/>
      </c:barChart>
      <c:catAx>
        <c:axId val="30818304"/>
        <c:scaling>
          <c:orientation val="minMax"/>
        </c:scaling>
        <c:axPos val="b"/>
        <c:tickLblPos val="nextTo"/>
        <c:crossAx val="30819840"/>
        <c:crosses val="autoZero"/>
        <c:auto val="1"/>
        <c:lblAlgn val="ctr"/>
        <c:lblOffset val="100"/>
      </c:catAx>
      <c:valAx>
        <c:axId val="30819840"/>
        <c:scaling>
          <c:orientation val="minMax"/>
          <c:max val="70"/>
          <c:min val="0"/>
        </c:scaling>
        <c:axPos val="l"/>
        <c:numFmt formatCode="General" sourceLinked="1"/>
        <c:tickLblPos val="nextTo"/>
        <c:crossAx val="30818304"/>
        <c:crosses val="autoZero"/>
        <c:crossBetween val="between"/>
        <c:majorUnit val="10"/>
        <c:minorUnit val="2"/>
      </c:valAx>
      <c:spPr>
        <a:ln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40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Сравнение</a:t>
            </a:r>
            <a:r>
              <a:rPr lang="ru-RU" sz="2400" baseline="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 показателей за 5 </a:t>
            </a:r>
            <a:r>
              <a:rPr lang="ru-RU" sz="2400" baseline="0" dirty="0" smtClean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месяцев </a:t>
            </a:r>
            <a:r>
              <a:rPr lang="ru-RU" sz="2400" baseline="0" dirty="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2011-2012гг.</a:t>
            </a:r>
            <a:endParaRPr lang="ru-RU" sz="2400" dirty="0">
              <a:solidFill>
                <a:schemeClr val="tx2"/>
              </a:solidFill>
              <a:latin typeface="Lucida Sans Unicode" pitchFamily="34" charset="0"/>
              <a:cs typeface="Lucida Sans Unicode" pitchFamily="34" charset="0"/>
            </a:endParaRPr>
          </a:p>
        </c:rich>
      </c:t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plotArea>
      <c:layout/>
      <c:barChart>
        <c:barDir val="col"/>
        <c:grouping val="clustered"/>
        <c:ser>
          <c:idx val="1"/>
          <c:order val="0"/>
          <c:tx>
            <c:v>Заключение соц договоров 2011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trendline>
            <c:trendlineType val="linear"/>
          </c:trendline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23</c:v>
              </c:pt>
            </c:numLit>
          </c:val>
        </c:ser>
        <c:ser>
          <c:idx val="0"/>
          <c:order val="1"/>
          <c:tx>
            <c:v>Заключение соц договоров 2012</c:v>
          </c:tx>
          <c:spPr>
            <a:solidFill>
              <a:schemeClr val="accent1">
                <a:lumMod val="75000"/>
              </a:schemeClr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32</c:v>
              </c:pt>
            </c:numLit>
          </c:val>
        </c:ser>
        <c:ser>
          <c:idx val="2"/>
          <c:order val="2"/>
          <c:tx>
            <c:v>Трудоустроились 2011</c:v>
          </c:tx>
          <c:spPr>
            <a:solidFill>
              <a:srgbClr val="FFFF00"/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14</c:v>
              </c:pt>
            </c:numLit>
          </c:val>
        </c:ser>
        <c:ser>
          <c:idx val="3"/>
          <c:order val="3"/>
          <c:tx>
            <c:v>Трудоустроились 2012</c:v>
          </c:tx>
          <c:spPr>
            <a:solidFill>
              <a:srgbClr val="FFC000"/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15</c:v>
              </c:pt>
            </c:numLit>
          </c:val>
        </c:ser>
        <c:ser>
          <c:idx val="4"/>
          <c:order val="4"/>
          <c:tx>
            <c:v>Выполнили условия договора в неполном объеме 2011</c:v>
          </c:tx>
          <c:spPr>
            <a:solidFill>
              <a:srgbClr val="92D050"/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4</c:v>
              </c:pt>
            </c:numLit>
          </c:val>
        </c:ser>
        <c:ser>
          <c:idx val="5"/>
          <c:order val="5"/>
          <c:tx>
            <c:v>Выполнили условия договора в неполном объеме 2012</c:v>
          </c:tx>
          <c:spPr>
            <a:solidFill>
              <a:schemeClr val="accent4">
                <a:lumMod val="75000"/>
              </a:schemeClr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12</c:v>
              </c:pt>
            </c:numLit>
          </c:val>
        </c:ser>
        <c:ser>
          <c:idx val="6"/>
          <c:order val="6"/>
          <c:tx>
            <c:strRef>
              <c:f>Лист1!$F$11</c:f>
              <c:strCache>
                <c:ptCount val="1"/>
                <c:pt idx="0">
                  <c:v>Не выполнили условия договора </c:v>
                </c:pt>
              </c:strCache>
            </c:strRef>
          </c:tx>
          <c:spPr>
            <a:solidFill>
              <a:srgbClr val="FA6F58"/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ser>
          <c:idx val="7"/>
          <c:order val="7"/>
          <c:tx>
            <c:strRef>
              <c:f>Лист1!$F$11</c:f>
              <c:strCache>
                <c:ptCount val="1"/>
                <c:pt idx="0">
                  <c:v>Не выполнили условия договора </c:v>
                </c:pt>
              </c:strCache>
            </c:strRef>
          </c:tx>
          <c:spPr>
            <a:solidFill>
              <a:srgbClr val="FF0000"/>
            </a:solidFill>
          </c:spPr>
          <c:cat>
            <c:strLit>
              <c:ptCount val="1"/>
              <c:pt idx="0">
                <c:v> </c:v>
              </c:pt>
            </c:strLit>
          </c:cat>
          <c:val>
            <c:numLit>
              <c:formatCode>General</c:formatCode>
              <c:ptCount val="1"/>
              <c:pt idx="0">
                <c:v>3</c:v>
              </c:pt>
            </c:numLit>
          </c:val>
        </c:ser>
        <c:axId val="31028736"/>
        <c:axId val="31030272"/>
      </c:barChart>
      <c:catAx>
        <c:axId val="31028736"/>
        <c:scaling>
          <c:orientation val="minMax"/>
        </c:scaling>
        <c:axPos val="b"/>
        <c:numFmt formatCode="General" sourceLinked="1"/>
        <c:majorTickMark val="none"/>
        <c:tickLblPos val="nextTo"/>
        <c:crossAx val="31030272"/>
        <c:crosses val="autoZero"/>
        <c:auto val="1"/>
        <c:lblAlgn val="ctr"/>
        <c:lblOffset val="100"/>
      </c:catAx>
      <c:valAx>
        <c:axId val="31030272"/>
        <c:scaling>
          <c:orientation val="minMax"/>
          <c:max val="32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tickLblPos val="nextTo"/>
        <c:crossAx val="31028736"/>
        <c:crosses val="autoZero"/>
        <c:crossBetween val="between"/>
        <c:majorUnit val="2"/>
      </c:valAx>
    </c:plotArea>
    <c:legend>
      <c:legendPos val="r"/>
      <c:legendEntry>
        <c:idx val="8"/>
        <c:delete val="1"/>
      </c:legendEntry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31B23-8035-40EF-8CEF-ACAFB9EA05C1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EF6E1-C56C-4905-A075-C41AAAFEC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Департамент экономического развития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С.Семенов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2851A-B0FE-4879-BC48-3696CA6BD8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Департамент экономического развития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С.Семенов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83C178-9E2D-4EB9-90B8-FC34D2E1D5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DAD287-2AA0-4BD2-9027-CF3A4B1025C8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9B3C4F-3D01-493E-A8DD-D70991EF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648E-06EA-4498-BC2F-925264D26495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13E0-54A5-46D4-B5B8-05324534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EFFF-C117-4100-91F2-BE57DBECD7A4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249F-6B9C-4812-ABDB-17C2CE8EE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D327-221C-4713-9541-C7235DAD7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D925-459B-47B4-B2DA-0BDE14A69DD4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4758-75EB-4526-A226-6687AA1B4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856EAB-ACAF-44F1-AE1D-A7512B11DEF3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78C94-A657-4292-8A70-4DE93241B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A01ED4-548B-4A47-9EE2-419463F10D04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BEFBA0-F264-4C7D-8F0A-B67F19C5D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BEF9D-C172-4266-8B5A-152616C7326F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5F7195-9352-4AB8-9D45-BF82B1A2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878644-1743-4E68-8E35-0C5B2D43225F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62908F-A6C9-41D2-8D7A-AD4FC4DD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141D-0196-4723-849F-F50EDA612295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5924-7686-4855-86A1-A958D860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B37CA-7766-4E63-99D7-D775709D93E7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C478D-32C6-4DBB-B131-50E7034E2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85186E-A189-4BDC-954B-716E9EE9EEB3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0D0CD8-15C6-48E5-8B2C-28454BE4F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2A4A70-ABD9-403E-A2D6-41F63DAFAD59}" type="datetimeFigureOut">
              <a:rPr lang="ru-RU"/>
              <a:pPr>
                <a:defRPr/>
              </a:pPr>
              <a:t>22.06.2012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4D31F2-9F5E-4C52-B536-57C6A26B0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4" r:id="rId2"/>
    <p:sldLayoutId id="2147483829" r:id="rId3"/>
    <p:sldLayoutId id="2147483830" r:id="rId4"/>
    <p:sldLayoutId id="2147483831" r:id="rId5"/>
    <p:sldLayoutId id="2147483832" r:id="rId6"/>
    <p:sldLayoutId id="2147483825" r:id="rId7"/>
    <p:sldLayoutId id="2147483833" r:id="rId8"/>
    <p:sldLayoutId id="2147483834" r:id="rId9"/>
    <p:sldLayoutId id="2147483826" r:id="rId10"/>
    <p:sldLayoutId id="2147483827" r:id="rId11"/>
    <p:sldLayoutId id="214748383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cap="all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Практическая деятельность по заключению </a:t>
            </a:r>
          </a:p>
          <a:p>
            <a:pPr algn="ctr">
              <a:defRPr/>
            </a:pPr>
            <a:r>
              <a:rPr lang="ru-RU" sz="2000" b="1" cap="all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контрактов с жителями г. Оленегорска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2000" b="1" cap="all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Заместитель директора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Л.П. Лукьянова</a:t>
            </a:r>
            <a:endParaRPr lang="ru-RU" sz="14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934200" y="1295400"/>
            <a:ext cx="2209800" cy="6746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en-US" sz="1400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июня 2012 </a:t>
            </a: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года</a:t>
            </a:r>
          </a:p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г. Мурманск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Gothic" pitchFamily="34" charset="0"/>
              </a:rPr>
              <a:t>ГОКУ </a:t>
            </a:r>
            <a:r>
              <a:rPr lang="ru-RU" sz="2000" dirty="0">
                <a:latin typeface="Century Gothic" pitchFamily="34" charset="0"/>
              </a:rPr>
              <a:t>«</a:t>
            </a:r>
            <a:r>
              <a:rPr lang="ru-RU" sz="2000" dirty="0" err="1">
                <a:latin typeface="Century Gothic" pitchFamily="34" charset="0"/>
              </a:rPr>
              <a:t>Мончегорский</a:t>
            </a:r>
            <a:r>
              <a:rPr lang="ru-RU" sz="2000" dirty="0">
                <a:latin typeface="Century Gothic" pitchFamily="34" charset="0"/>
              </a:rPr>
              <a:t> межрайонный центр</a:t>
            </a:r>
            <a:br>
              <a:rPr lang="ru-RU" sz="2000" dirty="0">
                <a:latin typeface="Century Gothic" pitchFamily="34" charset="0"/>
              </a:rPr>
            </a:br>
            <a:r>
              <a:rPr lang="ru-RU" sz="2000" dirty="0">
                <a:latin typeface="Century Gothic" pitchFamily="34" charset="0"/>
              </a:rPr>
              <a:t>социальной поддержки населения»</a:t>
            </a:r>
            <a:r>
              <a:rPr lang="ru-RU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kern="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Центром занятости</a:t>
            </a:r>
            <a:endParaRPr lang="ru-RU" sz="2400" kern="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50" y="1428750"/>
            <a:ext cx="264318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ГОКУ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«ММУСПН»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13" y="1428750"/>
            <a:ext cx="2714625" cy="914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ГОБУ «ЦЗН»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38" y="4429125"/>
            <a:ext cx="6715125" cy="914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МАЛОИМУЩИЕ ГРАЖДАНЕ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071938" y="1643063"/>
            <a:ext cx="185737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20"/>
          <p:cNvSpPr txBox="1">
            <a:spLocks noChangeArrowheads="1"/>
          </p:cNvSpPr>
          <p:nvPr/>
        </p:nvSpPr>
        <p:spPr bwMode="auto">
          <a:xfrm>
            <a:off x="3714750" y="12144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соглашение</a:t>
            </a:r>
          </a:p>
        </p:txBody>
      </p:sp>
      <p:sp>
        <p:nvSpPr>
          <p:cNvPr id="17416" name="TextBox 21"/>
          <p:cNvSpPr txBox="1">
            <a:spLocks noChangeArrowheads="1"/>
          </p:cNvSpPr>
          <p:nvPr/>
        </p:nvSpPr>
        <p:spPr bwMode="auto">
          <a:xfrm>
            <a:off x="3643313" y="21431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информация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950119" y="3407569"/>
            <a:ext cx="210026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428625" y="321468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Социальный договор </a:t>
            </a:r>
          </a:p>
          <a:p>
            <a:pPr algn="ctr"/>
            <a:r>
              <a:rPr lang="ru-RU" sz="1200"/>
              <a:t>АСП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H="1">
            <a:off x="5547519" y="3382169"/>
            <a:ext cx="2085975" cy="36513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6965950" y="3392488"/>
            <a:ext cx="2071687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47"/>
          <p:cNvSpPr txBox="1">
            <a:spLocks noChangeArrowheads="1"/>
          </p:cNvSpPr>
          <p:nvPr/>
        </p:nvSpPr>
        <p:spPr bwMode="auto">
          <a:xfrm>
            <a:off x="5286375" y="32861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Помощь в трудоустройстве</a:t>
            </a:r>
          </a:p>
        </p:txBody>
      </p:sp>
      <p:sp>
        <p:nvSpPr>
          <p:cNvPr id="17422" name="TextBox 48"/>
          <p:cNvSpPr txBox="1">
            <a:spLocks noChangeArrowheads="1"/>
          </p:cNvSpPr>
          <p:nvPr/>
        </p:nvSpPr>
        <p:spPr bwMode="auto">
          <a:xfrm>
            <a:off x="6786563" y="3286125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Постановка на учет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rot="10800000">
            <a:off x="4071938" y="2071688"/>
            <a:ext cx="1857375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2498725" y="3357563"/>
            <a:ext cx="2001837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35"/>
          <p:cNvSpPr txBox="1">
            <a:spLocks noChangeArrowheads="1"/>
          </p:cNvSpPr>
          <p:nvPr/>
        </p:nvSpPr>
        <p:spPr bwMode="auto">
          <a:xfrm>
            <a:off x="2071688" y="3214688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Постановка на учет в ЦЗН или трудоустройство</a:t>
            </a:r>
          </a:p>
          <a:p>
            <a:pPr algn="ctr"/>
            <a:endParaRPr lang="ru-RU" sz="1200"/>
          </a:p>
        </p:txBody>
      </p:sp>
      <p:pic>
        <p:nvPicPr>
          <p:cNvPr id="1742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22381" y="274638"/>
            <a:ext cx="7499350" cy="6540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2400" kern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Центром занятости</a:t>
            </a:r>
            <a:endParaRPr lang="ru-RU" sz="2400" kern="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66750"/>
            <a:ext cx="7481776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 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971550" y="1268413"/>
          <a:ext cx="7480300" cy="30178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68086"/>
                <a:gridCol w="1428041"/>
                <a:gridCol w="1292088"/>
                <a:gridCol w="1700080"/>
                <a:gridCol w="1292060"/>
              </a:tblGrid>
              <a:tr h="10001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Населенный пункт</a:t>
                      </a:r>
                      <a:endParaRPr lang="ru-RU" sz="16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Заключено социальных договоров</a:t>
                      </a:r>
                      <a:endParaRPr lang="ru-RU" sz="16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Трудоустроились</a:t>
                      </a:r>
                      <a:endParaRPr lang="ru-RU" sz="16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Выполнили условия</a:t>
                      </a:r>
                      <a:r>
                        <a:rPr lang="ru-RU" sz="1600" baseline="0" dirty="0" smtClean="0"/>
                        <a:t> договора в неполном объеме</a:t>
                      </a:r>
                      <a:endParaRPr lang="ru-RU" sz="16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выполнили условия договора</a:t>
                      </a:r>
                      <a:endParaRPr lang="ru-RU" sz="1600" dirty="0"/>
                    </a:p>
                  </a:txBody>
                  <a:tcPr marL="87043" marR="87043"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Мончегорск</a:t>
                      </a:r>
                      <a:endParaRPr lang="ru-RU" sz="17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87043" marR="87043"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Оленегорск</a:t>
                      </a:r>
                      <a:endParaRPr lang="ru-RU" sz="17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7043" marR="87043"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Ловозерский</a:t>
                      </a:r>
                      <a:r>
                        <a:rPr lang="ru-RU" sz="1700" baseline="0" dirty="0" smtClean="0"/>
                        <a:t> р-н</a:t>
                      </a:r>
                      <a:endParaRPr lang="ru-RU" sz="17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7043" marR="87043"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Итого</a:t>
                      </a:r>
                      <a:endParaRPr lang="ru-RU" sz="1700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87043" marR="87043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87043" marR="87043"/>
                </a:tc>
              </a:tr>
            </a:tbl>
          </a:graphicData>
        </a:graphic>
      </p:graphicFrame>
      <p:pic>
        <p:nvPicPr>
          <p:cNvPr id="1847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4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81776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Оленегорск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71500" y="16430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Заключено социальных договоров в среднем в месяц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714875" y="17859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Трудоустройство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357430"/>
          <a:ext cx="3971925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76056" y="2420888"/>
          <a:ext cx="421484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6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686" y="715274"/>
            <a:ext cx="7481776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1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86188" y="2357438"/>
            <a:ext cx="1571625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Прямоугольник 24"/>
          <p:cNvSpPr>
            <a:spLocks noChangeArrowheads="1"/>
          </p:cNvSpPr>
          <p:nvPr/>
        </p:nvSpPr>
        <p:spPr bwMode="auto">
          <a:xfrm>
            <a:off x="3786188" y="1857375"/>
            <a:ext cx="1500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АСП = 5877,00 руб.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28688" y="1500188"/>
            <a:ext cx="2857500" cy="192881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ДОХОД: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Пособие               Субсидия    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безработице     по оплате ЖКУ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28" idx="4"/>
            <a:endCxn id="33" idx="0"/>
          </p:cNvCxnSpPr>
          <p:nvPr/>
        </p:nvCxnSpPr>
        <p:spPr>
          <a:xfrm rot="16200000" flipH="1">
            <a:off x="1910557" y="3875881"/>
            <a:ext cx="928688" cy="349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357313" y="4357688"/>
            <a:ext cx="2071687" cy="1143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СДД: 2880,16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86438" y="4286250"/>
            <a:ext cx="2214562" cy="121443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СДД: 13156,16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 rot="16200000" flipH="1">
            <a:off x="6448426" y="3840162"/>
            <a:ext cx="857250" cy="349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357813" y="1500188"/>
            <a:ext cx="2857500" cy="192881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36000" rIns="36000" bIns="36000" anchor="ctr"/>
          <a:lstStyle/>
          <a:p>
            <a:pPr algn="ctr"/>
            <a:r>
              <a:rPr lang="ru-RU" sz="14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  ДОХОД:</a:t>
            </a:r>
          </a:p>
          <a:p>
            <a:pPr algn="ctr"/>
            <a:r>
              <a:rPr lang="ru-RU" sz="14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        Зарплата               Субсидия     </a:t>
            </a:r>
          </a:p>
          <a:p>
            <a:pPr algn="ctr"/>
            <a:r>
              <a:rPr lang="ru-RU" sz="14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 оплате ЖКУ</a:t>
            </a:r>
          </a:p>
        </p:txBody>
      </p:sp>
      <p:pic>
        <p:nvPicPr>
          <p:cNvPr id="2049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74" y="438150"/>
            <a:ext cx="7481776" cy="45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2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4"/>
          <p:cNvSpPr>
            <a:spLocks noChangeArrowheads="1"/>
          </p:cNvSpPr>
          <p:nvPr/>
        </p:nvSpPr>
        <p:spPr bwMode="auto">
          <a:xfrm>
            <a:off x="3714750" y="1428750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АСП = 6000 руб.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4375" y="1071563"/>
            <a:ext cx="2928938" cy="128587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36000" rIns="36000" bIns="360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ДОХОД: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Пособие               Субсидия   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безработице     по оплате ЖКУ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28" idx="4"/>
            <a:endCxn id="33" idx="0"/>
          </p:cNvCxnSpPr>
          <p:nvPr/>
        </p:nvCxnSpPr>
        <p:spPr>
          <a:xfrm rot="5400000">
            <a:off x="1928813" y="2606675"/>
            <a:ext cx="500062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71563" y="2857500"/>
            <a:ext cx="2214562" cy="64611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СДД: 2035,60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43563" y="2857500"/>
            <a:ext cx="2214562" cy="64611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СДД:  5569,65 руб.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20" idx="4"/>
          </p:cNvCxnSpPr>
          <p:nvPr/>
        </p:nvCxnSpPr>
        <p:spPr>
          <a:xfrm rot="5400000">
            <a:off x="6465888" y="2606675"/>
            <a:ext cx="500062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57250" y="4286250"/>
            <a:ext cx="2857500" cy="142875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36000" rIns="36000" bIns="3600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ДОХОД: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Зарплата             Субсидия   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8500 руб.     по оплате ЖКУ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Прямоугольник 14"/>
          <p:cNvSpPr>
            <a:spLocks noChangeArrowheads="1"/>
          </p:cNvSpPr>
          <p:nvPr/>
        </p:nvSpPr>
        <p:spPr bwMode="auto">
          <a:xfrm>
            <a:off x="3714750" y="4572000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АСП=3200 руб.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14750" y="4929188"/>
            <a:ext cx="1571625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286375" y="4429125"/>
            <a:ext cx="2500313" cy="107156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СДД:  5569,65 руб.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1214438" y="3929063"/>
            <a:ext cx="310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повторного обращения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14938" y="1143000"/>
            <a:ext cx="3000375" cy="121443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36000" rIns="36000" bIns="36000" anchor="ctr"/>
          <a:lstStyle/>
          <a:p>
            <a:pPr algn="ctr"/>
            <a:r>
              <a:rPr lang="ru-RU" sz="12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ДОХОД:</a:t>
            </a:r>
          </a:p>
          <a:p>
            <a:pPr algn="ctr"/>
            <a:r>
              <a:rPr lang="ru-RU" sz="12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        Зарплата             Субсидия     </a:t>
            </a:r>
          </a:p>
          <a:p>
            <a:pPr algn="ctr"/>
            <a:r>
              <a:rPr lang="ru-RU" sz="1200" b="1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по оплате ЖКУ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644900" y="1714500"/>
            <a:ext cx="1570038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57313" y="357188"/>
            <a:ext cx="7499350" cy="1011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2012 год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785813" y="1571625"/>
          <a:ext cx="7715250" cy="32067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57388"/>
                <a:gridCol w="1357298"/>
                <a:gridCol w="1357346"/>
                <a:gridCol w="1857364"/>
                <a:gridCol w="1285907"/>
              </a:tblGrid>
              <a:tr h="10001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Населенный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Заключено социальных договоров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Трудоустроились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Выполнили условия</a:t>
                      </a:r>
                      <a:r>
                        <a:rPr lang="ru-RU" sz="1600" baseline="0" dirty="0" smtClean="0"/>
                        <a:t> договора в неполном объеме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выполнили условия договора</a:t>
                      </a:r>
                      <a:endParaRPr lang="ru-RU" sz="1600" dirty="0"/>
                    </a:p>
                  </a:txBody>
                  <a:tcPr/>
                </a:tc>
              </a:tr>
              <a:tr h="428644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Мончегорск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91512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Оленегорск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Ловозерский</a:t>
                      </a:r>
                      <a:r>
                        <a:rPr lang="ru-RU" sz="1700" baseline="0" dirty="0" smtClean="0"/>
                        <a:t> р-н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4735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Итого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6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914400" y="274638"/>
          <a:ext cx="74803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 Unicode MS"/>
                <a:ea typeface="Arial Unicode MS"/>
                <a:cs typeface="Arial Unicode MS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лагодарю за внимание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ru-RU" sz="1400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934200" y="1295400"/>
            <a:ext cx="2209800" cy="6746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en-US" sz="1400" dirty="0">
                <a:latin typeface="Century Gothic" pitchFamily="34" charset="0"/>
                <a:ea typeface="+mj-ea"/>
                <a:cs typeface="+mj-cs"/>
              </a:rPr>
              <a:t>2</a:t>
            </a: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июня 2012 </a:t>
            </a: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года</a:t>
            </a:r>
          </a:p>
          <a:p>
            <a:pPr marL="342900" indent="-342900" algn="ctr" fontAlgn="auto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1400" dirty="0">
                <a:latin typeface="Century Gothic" pitchFamily="34" charset="0"/>
                <a:ea typeface="+mj-ea"/>
                <a:cs typeface="+mj-cs"/>
              </a:rPr>
              <a:t> г. Мурманск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rgbClr val="000000"/>
                </a:solidFill>
                <a:latin typeface="Century Gothic"/>
              </a:rPr>
              <a:t>ГОКУ «Мончегорский межрайонный центр</a:t>
            </a:r>
            <a:br>
              <a:rPr lang="ru-RU" sz="2000">
                <a:solidFill>
                  <a:srgbClr val="000000"/>
                </a:solidFill>
                <a:latin typeface="Century Gothic"/>
              </a:rPr>
            </a:br>
            <a:r>
              <a:rPr lang="ru-RU" sz="2000">
                <a:solidFill>
                  <a:srgbClr val="000000"/>
                </a:solidFill>
                <a:latin typeface="Century Gothic"/>
              </a:rPr>
              <a:t>социальной поддержки населения»</a:t>
            </a:r>
            <a:r>
              <a:rPr lang="ru-RU" sz="2000">
                <a:solidFill>
                  <a:srgbClr val="464646"/>
                </a:solidFill>
              </a:rPr>
              <a:t/>
            </a:r>
            <a:br>
              <a:rPr lang="ru-RU" sz="2000">
                <a:solidFill>
                  <a:srgbClr val="464646"/>
                </a:solidFill>
              </a:rPr>
            </a:br>
            <a:endParaRPr lang="ru-RU" sz="2000">
              <a:solidFill>
                <a:srgbClr val="000000"/>
              </a:solidFill>
              <a:latin typeface="Century Gothic"/>
              <a:ea typeface="Arial Unicode MS"/>
              <a:cs typeface="Arial Unicode MS"/>
            </a:endParaRPr>
          </a:p>
        </p:txBody>
      </p:sp>
      <p:pic>
        <p:nvPicPr>
          <p:cNvPr id="2458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929188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</TotalTime>
  <Words>246</Words>
  <Application>Microsoft Office PowerPoint</Application>
  <PresentationFormat>On-screen Show (4:3)</PresentationFormat>
  <Paragraphs>134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29" baseType="lpstr">
      <vt:lpstr>Arial</vt:lpstr>
      <vt:lpstr>Lucida Sans Unicode</vt:lpstr>
      <vt:lpstr>Wingdings 3</vt:lpstr>
      <vt:lpstr>Verdana</vt:lpstr>
      <vt:lpstr>Wingdings 2</vt:lpstr>
      <vt:lpstr>Calibri</vt:lpstr>
      <vt:lpstr>Century Gothic</vt:lpstr>
      <vt:lpstr>Arial Unicode MS</vt:lpstr>
      <vt:lpstr>Wingdings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орган  Федеральной службы  государственной статистики  по Республике Татарстан</dc:title>
  <dc:creator>User</dc:creator>
  <cp:lastModifiedBy>Народ</cp:lastModifiedBy>
  <cp:revision>92</cp:revision>
  <dcterms:created xsi:type="dcterms:W3CDTF">2009-09-25T06:28:36Z</dcterms:created>
  <dcterms:modified xsi:type="dcterms:W3CDTF">2012-06-22T08:53:00Z</dcterms:modified>
</cp:coreProperties>
</file>